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37" r:id="rId3"/>
    <p:sldId id="439" r:id="rId4"/>
    <p:sldId id="440" r:id="rId5"/>
    <p:sldId id="442" r:id="rId6"/>
    <p:sldId id="463" r:id="rId7"/>
    <p:sldId id="444" r:id="rId8"/>
    <p:sldId id="454" r:id="rId9"/>
    <p:sldId id="443" r:id="rId10"/>
    <p:sldId id="455" r:id="rId11"/>
    <p:sldId id="456" r:id="rId12"/>
    <p:sldId id="453" r:id="rId13"/>
    <p:sldId id="447" r:id="rId14"/>
    <p:sldId id="445" r:id="rId15"/>
    <p:sldId id="457" r:id="rId16"/>
    <p:sldId id="449" r:id="rId17"/>
    <p:sldId id="450" r:id="rId18"/>
    <p:sldId id="458" r:id="rId19"/>
    <p:sldId id="452" r:id="rId20"/>
    <p:sldId id="451" r:id="rId21"/>
    <p:sldId id="448" r:id="rId22"/>
    <p:sldId id="446" r:id="rId23"/>
    <p:sldId id="459" r:id="rId24"/>
    <p:sldId id="460" r:id="rId25"/>
    <p:sldId id="466" r:id="rId26"/>
    <p:sldId id="465" r:id="rId27"/>
    <p:sldId id="467" r:id="rId28"/>
    <p:sldId id="469" r:id="rId29"/>
    <p:sldId id="470" r:id="rId30"/>
    <p:sldId id="471" r:id="rId31"/>
    <p:sldId id="472" r:id="rId32"/>
    <p:sldId id="473" r:id="rId33"/>
    <p:sldId id="474" r:id="rId34"/>
    <p:sldId id="475" r:id="rId35"/>
    <p:sldId id="4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LTL Applications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18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955807" y="4715695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955806" y="52845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5FCC63C-9576-A19F-EBF5-50E22323845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8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955807" y="4715695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0EE3EF-5241-B14B-D402-A67AF2ACFFC0}"/>
              </a:ext>
            </a:extLst>
          </p:cNvPr>
          <p:cNvCxnSpPr>
            <a:cxnSpLocks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46435ECB-D3E2-8F0E-F9CC-593B34DD1C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955806" y="52845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CC96447-D7CD-3B6D-EF25-5A882162EE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9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A868AE-35C3-DDF1-1C8F-388FFA19210B}"/>
              </a:ext>
            </a:extLst>
          </p:cNvPr>
          <p:cNvSpPr txBox="1"/>
          <p:nvPr/>
        </p:nvSpPr>
        <p:spPr>
          <a:xfrm>
            <a:off x="7843868" y="473241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Death is permeant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843868" y="5355624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0EE3EF-5241-B14B-D402-A67AF2ACFFC0}"/>
              </a:ext>
            </a:extLst>
          </p:cNvPr>
          <p:cNvCxnSpPr>
            <a:cxnSpLocks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46435ECB-D3E2-8F0E-F9CC-593B34DD1C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895897" y="6105671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</p:spTree>
    <p:extLst>
      <p:ext uri="{BB962C8B-B14F-4D97-AF65-F5344CB8AC3E}">
        <p14:creationId xmlns:p14="http://schemas.microsoft.com/office/powerpoint/2010/main" val="412956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3663721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A88262C-57EE-38AC-D93E-F74241E1662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088967" y="193623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takes time to recharge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03A95D6-9161-F6C3-ED5A-DCDE2C6DD2D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0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enemy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088967" y="193623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takes time to recharge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D66EA5-9D07-B6CC-7BEF-27766611981E}"/>
              </a:ext>
            </a:extLst>
          </p:cNvPr>
          <p:cNvSpPr txBox="1"/>
          <p:nvPr/>
        </p:nvSpPr>
        <p:spPr>
          <a:xfrm>
            <a:off x="8517985" y="296298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could die in this time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6C54F59-E196-BC58-0384-527E789C25E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9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661991" y="1880516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becomes ready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894C589-AC04-28E7-09F2-9CB3502CF6A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37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661991" y="1880516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becomes ready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311415-A1C4-79E8-0DFE-1A6A6999A7FB}"/>
              </a:ext>
            </a:extLst>
          </p:cNvPr>
          <p:cNvSpPr txBox="1"/>
          <p:nvPr/>
        </p:nvSpPr>
        <p:spPr>
          <a:xfrm>
            <a:off x="8661990" y="287972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has health; fights some more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7D85125-E31D-25C3-0253-0F4012C7817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7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0409B40-8BCA-9FED-70BF-F9A822DC648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0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8F3D7B9-8E31-5048-F3C9-B0AD2B5D5F2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BF3430-2E12-249B-8921-61790CBDA133}"/>
              </a:ext>
            </a:extLst>
          </p:cNvPr>
          <p:cNvSpPr txBox="1"/>
          <p:nvPr/>
        </p:nvSpPr>
        <p:spPr>
          <a:xfrm>
            <a:off x="8698972" y="2679675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transporter takes time to recharge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74661-1B81-8669-1D87-528C119768E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7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100" dirty="0"/>
              <a:t>Reminders: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Worksheet due Friday in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Remember: option to peer grade; must be in class to 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Programming assignment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When running into issues, please post questions on Teams!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A9637F-1492-597F-6036-AE6173FB4C98}"/>
              </a:ext>
            </a:extLst>
          </p:cNvPr>
          <p:cNvSpPr txBox="1"/>
          <p:nvPr/>
        </p:nvSpPr>
        <p:spPr>
          <a:xfrm>
            <a:off x="9394143" y="2655497"/>
            <a:ext cx="2487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ship could be hit</a:t>
            </a:r>
          </a:p>
          <a:p>
            <a:r>
              <a:rPr lang="en-US" sz="2400" dirty="0"/>
              <a:t>(before or after the transporter finishes charging)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CED7F07-2612-9C25-4944-A15E5D4243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6C0C1AE-2501-D5E2-55AF-30E2A26D7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EDE8284-1CD3-7897-8E0B-E08D1CFE3F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66E904-BB17-4749-DFE2-993A06756106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E985250-DC33-1F4C-92DD-44A69FC668C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6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73C705-83E7-FAB4-7379-360B2F05BB59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14F3B-A9BA-0F08-173C-DFC92D184225}"/>
              </a:ext>
            </a:extLst>
          </p:cNvPr>
          <p:cNvSpPr txBox="1"/>
          <p:nvPr/>
        </p:nvSpPr>
        <p:spPr>
          <a:xfrm>
            <a:off x="9195564" y="1909651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Otherwise, return to starting state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CA63E6F-1C21-DEA4-D7FE-48EFF1E2795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3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894699" y="489422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some true and false statements in LTL, given a path?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084B1-2BE4-0242-A26E-17B8AA9337DA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D228FEC-C758-955F-0E95-A4E699AAAD44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80720A-C969-E5D0-34C0-5B94FED82EA6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74A019-337D-0949-2CDA-B2E564F98526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B14EA-D75C-5D0C-FA29-A6757AC650C6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81988B-637F-A00C-7845-3100CA330395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B8135F-BCC7-ECEB-EB07-B1BFA03C6878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253B7-C6EB-71F2-065E-DE7BCAD54BD8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1015378D-30BF-A0F1-4BB4-908A651D35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279D5AD-3050-4B8E-32D5-57494028A5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A87665C-EE51-825C-3562-31792016FD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73C705-83E7-FAB4-7379-360B2F05BB59}"/>
              </a:ext>
            </a:extLst>
          </p:cNvPr>
          <p:cNvSpPr txBox="1"/>
          <p:nvPr/>
        </p:nvSpPr>
        <p:spPr>
          <a:xfrm>
            <a:off x="8088967" y="831470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to note/discuss: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14F3B-A9BA-0F08-173C-DFC92D184225}"/>
              </a:ext>
            </a:extLst>
          </p:cNvPr>
          <p:cNvSpPr txBox="1"/>
          <p:nvPr/>
        </p:nvSpPr>
        <p:spPr>
          <a:xfrm>
            <a:off x="9249371" y="2828835"/>
            <a:ext cx="2689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 possible states, but this diagram only shows 6. Why?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BE677-8AAD-EB76-F513-5F11D67C619E}"/>
              </a:ext>
            </a:extLst>
          </p:cNvPr>
          <p:cNvSpPr txBox="1"/>
          <p:nvPr/>
        </p:nvSpPr>
        <p:spPr>
          <a:xfrm>
            <a:off x="9153569" y="1698267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we ever get stuck?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051A52-5AF2-D18A-4749-78C5FC9EF489}"/>
              </a:ext>
            </a:extLst>
          </p:cNvPr>
          <p:cNvSpPr txBox="1"/>
          <p:nvPr/>
        </p:nvSpPr>
        <p:spPr>
          <a:xfrm>
            <a:off x="9193800" y="5040969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no edge from s3 to s5?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71658D-0233-C360-72CA-580843B40D86}"/>
              </a:ext>
            </a:extLst>
          </p:cNvPr>
          <p:cNvSpPr txBox="1"/>
          <p:nvPr/>
        </p:nvSpPr>
        <p:spPr>
          <a:xfrm>
            <a:off x="9165511" y="4127817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no edge from s2 to s1?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6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2" grpId="0"/>
      <p:bldP spid="3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917F-2ACA-3DE2-D3F1-81D0BCB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data vs.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479-CA8A-4AB9-7F91-6B227287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5402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Why do we not assume that Yar can die on an enemy ship, even when the transporter is ready?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Mechanistic? </a:t>
            </a:r>
            <a:r>
              <a:rPr lang="en-US" sz="2400" dirty="0">
                <a:sym typeface="Wingdings" pitchFamily="2" charset="2"/>
              </a:rPr>
              <a:t> 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Maybe our system automatically transports her back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Observationally? 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Maybe we never observe her dying when the transporter is ready</a:t>
            </a:r>
          </a:p>
          <a:p>
            <a:r>
              <a:rPr lang="en-US" sz="2400" dirty="0">
                <a:sym typeface="Wingdings" pitchFamily="2" charset="2"/>
              </a:rPr>
              <a:t>Idea; there </a:t>
            </a:r>
            <a:r>
              <a:rPr lang="en-US" sz="2400" i="1" dirty="0">
                <a:sym typeface="Wingdings" pitchFamily="2" charset="2"/>
              </a:rPr>
              <a:t>could</a:t>
            </a:r>
            <a:r>
              <a:rPr lang="en-US" sz="2400" dirty="0">
                <a:sym typeface="Wingdings" pitchFamily="2" charset="2"/>
              </a:rPr>
              <a:t> be an edge; we currently don’t know the difference between the system and our modeling choice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6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917F-2ACA-3DE2-D3F1-81D0BCB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 informed by LTL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479-CA8A-4AB9-7F91-6B227287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5402"/>
            <a:ext cx="10515600" cy="418112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LTL for checking state sequences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Given a trace, do certain properties hold?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Does Yar survive the encounter?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Does Yar return to our ship?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LTL for specifying goals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What properties do we want to hold?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Can we select actions to comport with goals?</a:t>
            </a:r>
          </a:p>
          <a:p>
            <a:pPr lvl="2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27144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12856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5408596" y="5007839"/>
            <a:ext cx="1384224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, ~r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96000" y="4244646"/>
            <a:ext cx="4708" cy="7631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>
            <a:off x="5446161" y="5546214"/>
            <a:ext cx="718342" cy="435985"/>
          </a:xfrm>
          <a:prstGeom prst="curvedConnector4">
            <a:avLst>
              <a:gd name="adj1" fmla="val 1826"/>
              <a:gd name="adj2" fmla="val 15243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6590105" y="4244646"/>
            <a:ext cx="1259650" cy="905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5408597" y="2275423"/>
            <a:ext cx="207719" cy="3219595"/>
          </a:xfrm>
          <a:prstGeom prst="curvedConnector3">
            <a:avLst>
              <a:gd name="adj1" fmla="val 55812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6" idx="6"/>
          </p:cNvCxnSpPr>
          <p:nvPr/>
        </p:nvCxnSpPr>
        <p:spPr>
          <a:xfrm rot="16200000" flipH="1">
            <a:off x="4591022" y="3293221"/>
            <a:ext cx="3706775" cy="696820"/>
          </a:xfrm>
          <a:prstGeom prst="curvedConnector4">
            <a:avLst>
              <a:gd name="adj1" fmla="val -6167"/>
              <a:gd name="adj2" fmla="val 47154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4811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9EDF-74AD-AE18-D053-415CDF47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BDDF3-B653-B93C-7206-D5648AB4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72994"/>
            <a:ext cx="10515600" cy="4351338"/>
          </a:xfrm>
        </p:spPr>
        <p:txBody>
          <a:bodyPr/>
          <a:lstStyle/>
          <a:p>
            <a:r>
              <a:rPr lang="en-US" dirty="0"/>
              <a:t>Recall, a model satisfies a formula </a:t>
            </a:r>
            <a:r>
              <a:rPr lang="en-US" dirty="0" err="1"/>
              <a:t>iff</a:t>
            </a:r>
            <a:r>
              <a:rPr lang="en-US" dirty="0"/>
              <a:t> all paths satisfy the formula</a:t>
            </a:r>
          </a:p>
          <a:p>
            <a:r>
              <a:rPr lang="en-US" dirty="0"/>
              <a:t>Model checking approach:</a:t>
            </a:r>
          </a:p>
          <a:p>
            <a:pPr marL="342900" indent="-342900">
              <a:buAutoNum type="arabicPeriod"/>
            </a:pPr>
            <a:r>
              <a:rPr lang="en-US" dirty="0"/>
              <a:t>Let a trace be a sequence of atoms and their values. A trace can be constructed from a path</a:t>
            </a:r>
          </a:p>
          <a:p>
            <a:pPr marL="342900" indent="-342900">
              <a:buAutoNum type="arabicPeriod"/>
            </a:pPr>
            <a:r>
              <a:rPr lang="en-US" dirty="0"/>
              <a:t>Given a formula we want satisfied, construct an automaton such that if the automaton </a:t>
            </a:r>
            <a:r>
              <a:rPr lang="en-US" b="1" i="1" dirty="0"/>
              <a:t>does not satisfy </a:t>
            </a:r>
            <a:r>
              <a:rPr lang="en-US" dirty="0"/>
              <a:t>the formula, the automaton </a:t>
            </a:r>
            <a:r>
              <a:rPr lang="en-US" b="1" dirty="0"/>
              <a:t>accepts </a:t>
            </a:r>
            <a:r>
              <a:rPr lang="en-US" dirty="0"/>
              <a:t>the trace. </a:t>
            </a:r>
          </a:p>
          <a:p>
            <a:pPr marL="342900" indent="-342900">
              <a:buAutoNum type="arabicPeriod"/>
            </a:pPr>
            <a:r>
              <a:rPr lang="en-US" dirty="0"/>
              <a:t>Walk through both the model and the automaton in tandem; if the automaton accepts a trace, then the model </a:t>
            </a:r>
            <a:r>
              <a:rPr lang="en-US" i="1" dirty="0"/>
              <a:t>does not satisfy</a:t>
            </a:r>
            <a:r>
              <a:rPr lang="en-US" dirty="0"/>
              <a:t> the formula.</a:t>
            </a:r>
          </a:p>
          <a:p>
            <a:pPr marL="1028700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3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9E5-85D6-E348-AFDD-254B4BC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software</a:t>
            </a:r>
          </a:p>
        </p:txBody>
      </p:sp>
      <p:pic>
        <p:nvPicPr>
          <p:cNvPr id="1026" name="Picture 2" descr="Spin - Formal Verification">
            <a:extLst>
              <a:ext uri="{FF2B5EF4-FFF2-40B4-BE49-F238E27FC236}">
                <a16:creationId xmlns:a16="http://schemas.microsoft.com/office/drawing/2014/main" id="{B46B8DE9-8B58-643B-9CBF-D609C54C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7221"/>
            <a:ext cx="4691912" cy="46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952B13-F9C8-DDD2-1477-9775F44D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4" y="1767221"/>
            <a:ext cx="4949605" cy="4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0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syntax and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modeling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Applications of LTL</a:t>
            </a:r>
          </a:p>
        </p:txBody>
      </p:sp>
    </p:spTree>
    <p:extLst>
      <p:ext uri="{BB962C8B-B14F-4D97-AF65-F5344CB8AC3E}">
        <p14:creationId xmlns:p14="http://schemas.microsoft.com/office/powerpoint/2010/main" val="1265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A17B0C7-D23A-F634-EC71-1D3F1F2617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90" b="52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Medicine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Verification of medical protocols, e.g., treatment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interaction between physicism and ontology consisting of: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Patient information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Treatment protocols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Current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B907BD-F1EA-484A-816B-F46C99FC87B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58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FC69F48-ED8B-9848-AB97-55D0029199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772221" y="1"/>
            <a:ext cx="4646292" cy="685799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Application: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Verification of defense against a threat model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interaction between a defense strategy (allocating decoys in a networked environment) and adversarial behavior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DAAAE81-83BB-B2D7-2E66-389E1E23561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AI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planning does not capture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LTL to temporally extend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high-level language (e.g., PDDL) to encode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 to LTL to be consistent with both action and environment dynamics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050D209-7C64-A4F7-FDE3-7B152AD7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72" y="0"/>
            <a:ext cx="4243388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A0CEBB-7787-607E-C5F3-4B668A2BA3E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7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EFD75AE-DDD4-349A-FE47-FFD7ED3513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180718" y="1"/>
            <a:ext cx="5829298" cy="685799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Application: AI interpretability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Idea: observe sequences of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LTL formulas to capture system invariants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Claim: Can be used to generate interpretable policies over complex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954591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Intractability of LTL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Utility-driven objectives can be expressed in LTL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LTL formulae over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Exponential blow-up not just in state space (known issue), but also over paths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7FCED3-B4F0-79DC-9966-DDF679BB3C3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0304" y="0"/>
            <a:ext cx="5740897" cy="6858000"/>
          </a:xfrm>
        </p:spPr>
      </p:pic>
    </p:spTree>
    <p:extLst>
      <p:ext uri="{BB962C8B-B14F-4D97-AF65-F5344CB8AC3E}">
        <p14:creationId xmlns:p14="http://schemas.microsoft.com/office/powerpoint/2010/main" val="3390339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F0A1F-150E-3BF9-297D-CB1F3AE6B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94993" y="106326"/>
            <a:ext cx="6000749" cy="6857999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6F566C2-5AEE-0019-C321-07C14356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777" y="2766218"/>
            <a:ext cx="4687824" cy="1325563"/>
          </a:xfrm>
        </p:spPr>
        <p:txBody>
          <a:bodyPr/>
          <a:lstStyle/>
          <a:p>
            <a:r>
              <a:rPr lang="en-US" dirty="0"/>
              <a:t>What other problems might we face?</a:t>
            </a:r>
          </a:p>
        </p:txBody>
      </p:sp>
    </p:spTree>
    <p:extLst>
      <p:ext uri="{BB962C8B-B14F-4D97-AF65-F5344CB8AC3E}">
        <p14:creationId xmlns:p14="http://schemas.microsoft.com/office/powerpoint/2010/main" val="130729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Syntax: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⊤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⊥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Recall: LTL is propositional logic + X + at least one of {U, W, R} </a:t>
                </a:r>
              </a:p>
              <a:p>
                <a:r>
                  <a:rPr lang="en-US" sz="2400" dirty="0"/>
                  <a:t>(We will typically just use {X, U})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Labelled finite automata: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 = states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 = edges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 = labelling function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Recall: must be able to produce infinite paths (no deadlock!)</a:t>
                </a:r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8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98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D5706B-D851-0D04-A9A9-6A755944C1E9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B456D8-38BD-EF6D-C07D-2FD0825D724E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C4000-F286-B1E2-EC6E-8F8C2FCA8035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9458A82-DE41-668B-8CEB-969261DAB79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1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5616315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96000" y="4244646"/>
            <a:ext cx="0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3D9F1F4-5431-B882-5DB9-61DA017AE0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78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0823950-CF8C-EA73-4C5A-5BDFCA258CC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23005</TotalTime>
  <Words>1560</Words>
  <Application>Microsoft Macintosh PowerPoint</Application>
  <PresentationFormat>Widescreen</PresentationFormat>
  <Paragraphs>331</Paragraphs>
  <Slides>35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Agenda</vt:lpstr>
      <vt:lpstr>Recall: LTL Syntax</vt:lpstr>
      <vt:lpstr>Recall: LTL Semantics</vt:lpstr>
      <vt:lpstr>Recall: LTL Semantics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Observed data vs. mechanism</vt:lpstr>
      <vt:lpstr>Model design informed by LTL usage</vt:lpstr>
      <vt:lpstr>LTL Exercises</vt:lpstr>
      <vt:lpstr>LTL Exercises</vt:lpstr>
      <vt:lpstr>Model checking</vt:lpstr>
      <vt:lpstr>Model checking software</vt:lpstr>
      <vt:lpstr>Application: Medicine</vt:lpstr>
      <vt:lpstr>Application: Security</vt:lpstr>
      <vt:lpstr>Application: AI Planning</vt:lpstr>
      <vt:lpstr>Application: AI interpretability</vt:lpstr>
      <vt:lpstr>Intractability of LTL</vt:lpstr>
      <vt:lpstr>What other problems might we face?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188</cp:revision>
  <cp:lastPrinted>2022-03-25T11:06:44Z</cp:lastPrinted>
  <dcterms:created xsi:type="dcterms:W3CDTF">2021-08-30T08:24:49Z</dcterms:created>
  <dcterms:modified xsi:type="dcterms:W3CDTF">2022-05-02T01:27:29Z</dcterms:modified>
</cp:coreProperties>
</file>